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8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2" r:id="rId14"/>
    <p:sldId id="268" r:id="rId15"/>
    <p:sldId id="269" r:id="rId16"/>
    <p:sldId id="270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25"/>
    <p:restoredTop sz="94674"/>
  </p:normalViewPr>
  <p:slideViewPr>
    <p:cSldViewPr snapToGrid="0" snapToObjects="1">
      <p:cViewPr>
        <p:scale>
          <a:sx n="150" d="100"/>
          <a:sy n="150" d="100"/>
        </p:scale>
        <p:origin x="1200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69D63-827B-2748-8C62-F62DF83B81BE}" type="datetimeFigureOut">
              <a:rPr kumimoji="1" lang="zh-CN" altLang="en-US" smtClean="0"/>
              <a:t>2019/9/17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4C3D9-6DE3-0648-B57F-6119E27C10C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3677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69D63-827B-2748-8C62-F62DF83B81BE}" type="datetimeFigureOut">
              <a:rPr kumimoji="1" lang="zh-CN" altLang="en-US" smtClean="0"/>
              <a:t>2019/9/17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4C3D9-6DE3-0648-B57F-6119E27C10C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4510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69D63-827B-2748-8C62-F62DF83B81BE}" type="datetimeFigureOut">
              <a:rPr kumimoji="1" lang="zh-CN" altLang="en-US" smtClean="0"/>
              <a:t>2019/9/17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4C3D9-6DE3-0648-B57F-6119E27C10C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547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69D63-827B-2748-8C62-F62DF83B81BE}" type="datetimeFigureOut">
              <a:rPr kumimoji="1" lang="zh-CN" altLang="en-US" smtClean="0"/>
              <a:t>2019/9/17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4C3D9-6DE3-0648-B57F-6119E27C10C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2152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69D63-827B-2748-8C62-F62DF83B81BE}" type="datetimeFigureOut">
              <a:rPr kumimoji="1" lang="zh-CN" altLang="en-US" smtClean="0"/>
              <a:t>2019/9/17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4C3D9-6DE3-0648-B57F-6119E27C10C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7517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69D63-827B-2748-8C62-F62DF83B81BE}" type="datetimeFigureOut">
              <a:rPr kumimoji="1" lang="zh-CN" altLang="en-US" smtClean="0"/>
              <a:t>2019/9/17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4C3D9-6DE3-0648-B57F-6119E27C10C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8258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69D63-827B-2748-8C62-F62DF83B81BE}" type="datetimeFigureOut">
              <a:rPr kumimoji="1" lang="zh-CN" altLang="en-US" smtClean="0"/>
              <a:t>2019/9/17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4C3D9-6DE3-0648-B57F-6119E27C10C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5907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69D63-827B-2748-8C62-F62DF83B81BE}" type="datetimeFigureOut">
              <a:rPr kumimoji="1" lang="zh-CN" altLang="en-US" smtClean="0"/>
              <a:t>2019/9/17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4C3D9-6DE3-0648-B57F-6119E27C10C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2577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69D63-827B-2748-8C62-F62DF83B81BE}" type="datetimeFigureOut">
              <a:rPr kumimoji="1" lang="zh-CN" altLang="en-US" smtClean="0"/>
              <a:t>2019/9/17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4C3D9-6DE3-0648-B57F-6119E27C10C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7655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69D63-827B-2748-8C62-F62DF83B81BE}" type="datetimeFigureOut">
              <a:rPr kumimoji="1" lang="zh-CN" altLang="en-US" smtClean="0"/>
              <a:t>2019/9/17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4C3D9-6DE3-0648-B57F-6119E27C10C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5635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69D63-827B-2748-8C62-F62DF83B81BE}" type="datetimeFigureOut">
              <a:rPr kumimoji="1" lang="zh-CN" altLang="en-US" smtClean="0"/>
              <a:t>2019/9/17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4C3D9-6DE3-0648-B57F-6119E27C10C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6713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D69D63-827B-2748-8C62-F62DF83B81BE}" type="datetimeFigureOut">
              <a:rPr kumimoji="1" lang="zh-CN" altLang="en-US" smtClean="0"/>
              <a:t>2019/9/17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4C3D9-6DE3-0648-B57F-6119E27C10C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4824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juanbei/AutomataClass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形式语言与自动机（一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代立云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dailiyun@swu.edu.cn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61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Product automaton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751" y="1690688"/>
            <a:ext cx="7411844" cy="4351338"/>
          </a:xfrm>
        </p:spPr>
      </p:pic>
    </p:spTree>
    <p:extLst>
      <p:ext uri="{BB962C8B-B14F-4D97-AF65-F5344CB8AC3E}">
        <p14:creationId xmlns:p14="http://schemas.microsoft.com/office/powerpoint/2010/main" val="1457624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6951" y="34282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effectLst/>
              </a:rPr>
              <a:t>Using the Product Automaton to Validate the Protocol </a:t>
            </a:r>
            <a:endParaRPr kumimoji="1"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1" y="1736414"/>
            <a:ext cx="7160626" cy="4471097"/>
          </a:xfrm>
        </p:spPr>
      </p:pic>
    </p:spTree>
    <p:extLst>
      <p:ext uri="{BB962C8B-B14F-4D97-AF65-F5344CB8AC3E}">
        <p14:creationId xmlns:p14="http://schemas.microsoft.com/office/powerpoint/2010/main" val="1209560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Deterministic Finite Automata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A Deterministic Finite Automata (DFA) including 5-tuple</a:t>
            </a:r>
          </a:p>
          <a:p>
            <a:endParaRPr kumimoji="1" lang="en-US" altLang="zh-CN" dirty="0"/>
          </a:p>
          <a:p>
            <a:pPr lvl="1"/>
            <a:r>
              <a:rPr kumimoji="1" lang="en-US" altLang="zh-CN" dirty="0" smtClean="0"/>
              <a:t>A finite set of states, often denoted Q.</a:t>
            </a:r>
          </a:p>
          <a:p>
            <a:pPr lvl="1"/>
            <a:r>
              <a:rPr kumimoji="1" lang="en-US" altLang="zh-CN" dirty="0" smtClean="0"/>
              <a:t>A finite set of input symbols, often denote</a:t>
            </a:r>
          </a:p>
          <a:p>
            <a:pPr lvl="1"/>
            <a:r>
              <a:rPr kumimoji="1" lang="en-US" altLang="zh-CN" dirty="0" smtClean="0"/>
              <a:t>A transition function that takes as arguments a state and an input symbol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 smtClean="0"/>
              <a:t>A start state, one of the states in Q.</a:t>
            </a:r>
          </a:p>
          <a:p>
            <a:pPr lvl="1"/>
            <a:r>
              <a:rPr kumimoji="1" lang="en-US" altLang="zh-CN" dirty="0" smtClean="0"/>
              <a:t>A set of final or accepting state F. The set F is a subset of Q. 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467" y="2286001"/>
            <a:ext cx="3200400" cy="558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767" y="3217332"/>
            <a:ext cx="258233" cy="3372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533" y="3915833"/>
            <a:ext cx="1473200" cy="45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44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ffectLst/>
              </a:rPr>
              <a:t>Simpler Notations for DFA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effectLst/>
              </a:rPr>
              <a:t>Transition Diagrams</a:t>
            </a:r>
          </a:p>
          <a:p>
            <a:endParaRPr lang="en-US" altLang="zh-CN" dirty="0"/>
          </a:p>
          <a:p>
            <a:endParaRPr lang="en-US" altLang="zh-CN" dirty="0" smtClean="0">
              <a:effectLst/>
            </a:endParaRPr>
          </a:p>
          <a:p>
            <a:endParaRPr lang="en-US" altLang="zh-CN" dirty="0"/>
          </a:p>
          <a:p>
            <a:r>
              <a:rPr lang="en-US" altLang="zh-CN" dirty="0" smtClean="0">
                <a:effectLst/>
              </a:rPr>
              <a:t>Transition Tables </a:t>
            </a:r>
            <a:br>
              <a:rPr lang="en-US" altLang="zh-CN" dirty="0" smtClean="0">
                <a:effectLst/>
              </a:rPr>
            </a:b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467" y="2368021"/>
            <a:ext cx="6646334" cy="11964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133" y="4351865"/>
            <a:ext cx="4470400" cy="165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68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Example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66" y="1515534"/>
            <a:ext cx="9076267" cy="13056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458" y="3134483"/>
            <a:ext cx="6432550" cy="21571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533" y="5545669"/>
            <a:ext cx="6340475" cy="56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7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ffectLst/>
              </a:rPr>
              <a:t>The Language of a DFA 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56470"/>
            <a:ext cx="8669867" cy="3148930"/>
          </a:xfrm>
        </p:spPr>
      </p:pic>
    </p:spTree>
    <p:extLst>
      <p:ext uri="{BB962C8B-B14F-4D97-AF65-F5344CB8AC3E}">
        <p14:creationId xmlns:p14="http://schemas.microsoft.com/office/powerpoint/2010/main" val="51188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ffectLst/>
              </a:rPr>
              <a:t>Exercise 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3" y="4095220"/>
            <a:ext cx="8229600" cy="2381779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99" y="1625069"/>
            <a:ext cx="8187267" cy="232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25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Nondeterministic Finite </a:t>
            </a:r>
            <a:r>
              <a:rPr lang="en-US" altLang="zh-CN" dirty="0" smtClean="0">
                <a:effectLst/>
              </a:rPr>
              <a:t>Automata</a:t>
            </a:r>
            <a:r>
              <a:rPr lang="zh-CN" altLang="en-US" dirty="0" smtClean="0">
                <a:effectLst/>
              </a:rPr>
              <a:t>（</a:t>
            </a:r>
            <a:r>
              <a:rPr lang="en-US" altLang="zh-CN" dirty="0" smtClean="0">
                <a:effectLst/>
              </a:rPr>
              <a:t>NFA</a:t>
            </a:r>
            <a:r>
              <a:rPr lang="zh-CN" altLang="en-US" dirty="0" smtClean="0">
                <a:effectLst/>
              </a:rPr>
              <a:t>）</a:t>
            </a:r>
            <a:r>
              <a:rPr lang="en-US" altLang="zh-CN" dirty="0" smtClean="0">
                <a:effectLst/>
              </a:rPr>
              <a:t> 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65" y="1961621"/>
            <a:ext cx="7230536" cy="1888811"/>
          </a:xfrm>
        </p:spPr>
      </p:pic>
      <p:sp>
        <p:nvSpPr>
          <p:cNvPr id="5" name="文本框 4"/>
          <p:cNvSpPr txBox="1"/>
          <p:nvPr/>
        </p:nvSpPr>
        <p:spPr>
          <a:xfrm>
            <a:off x="973664" y="1776955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Example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65" y="3926632"/>
            <a:ext cx="7349068" cy="230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423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Definition of Nondeterministic Finite Automata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99" y="1690688"/>
            <a:ext cx="4798568" cy="1365779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32666"/>
            <a:ext cx="9008533" cy="328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89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Example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51" y="1825625"/>
            <a:ext cx="8566423" cy="3643842"/>
          </a:xfrm>
        </p:spPr>
      </p:pic>
    </p:spTree>
    <p:extLst>
      <p:ext uri="{BB962C8B-B14F-4D97-AF65-F5344CB8AC3E}">
        <p14:creationId xmlns:p14="http://schemas.microsoft.com/office/powerpoint/2010/main" val="1462460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课程主页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hlinkClick r:id="rId2"/>
              </a:rPr>
              <a:t> </a:t>
            </a:r>
            <a:r>
              <a:rPr lang="en-US" altLang="zh-CN" dirty="0" smtClean="0">
                <a:hlinkClick r:id="rId2"/>
              </a:rPr>
              <a:t>https://github.com/djuanbei/AutomataClass</a:t>
            </a:r>
            <a:endParaRPr lang="en-US" altLang="zh-CN" dirty="0" smtClean="0"/>
          </a:p>
          <a:p>
            <a:r>
              <a:rPr kumimoji="1" lang="zh-CN" altLang="en-US" smtClean="0"/>
              <a:t>助教 </a:t>
            </a:r>
            <a:r>
              <a:rPr kumimoji="1" lang="zh-CN" altLang="en-US" smtClean="0"/>
              <a:t>吴</a:t>
            </a:r>
            <a:r>
              <a:rPr kumimoji="1" lang="zh-CN" altLang="en-US" smtClean="0"/>
              <a:t>贵</a:t>
            </a:r>
            <a:r>
              <a:rPr kumimoji="1" lang="zh-CN" altLang="en-US" smtClean="0"/>
              <a:t>森</a:t>
            </a:r>
            <a:r>
              <a:rPr kumimoji="1" lang="en-US" altLang="zh-CN" dirty="0" smtClean="0"/>
              <a:t> 1019661562@qq.com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866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The Language of an NFA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90688"/>
            <a:ext cx="6121400" cy="878894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569582"/>
            <a:ext cx="9685867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557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Equivalence of DFA and NFA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30534"/>
            <a:ext cx="8161866" cy="1305799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856097"/>
            <a:ext cx="5384800" cy="31890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268134"/>
            <a:ext cx="4978401" cy="32173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683002"/>
            <a:ext cx="6781800" cy="113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696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ffectLst/>
              </a:rPr>
              <a:t>Exercise 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25761"/>
            <a:ext cx="6299200" cy="1879439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3829366"/>
            <a:ext cx="6223000" cy="231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91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Algorithm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50" y="1554692"/>
            <a:ext cx="5518100" cy="4351338"/>
          </a:xfrm>
        </p:spPr>
      </p:pic>
    </p:spTree>
    <p:extLst>
      <p:ext uri="{BB962C8B-B14F-4D97-AF65-F5344CB8AC3E}">
        <p14:creationId xmlns:p14="http://schemas.microsoft.com/office/powerpoint/2010/main" val="5781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Non-deterministic finite automata with </a:t>
            </a:r>
            <a:r>
              <a:rPr lang="en-US" altLang="zh-CN" dirty="0" err="1"/>
              <a:t>ε</a:t>
            </a:r>
            <a:r>
              <a:rPr lang="en-US" altLang="zh-CN" dirty="0"/>
              <a:t>-transitions 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5367"/>
            <a:ext cx="9406467" cy="291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017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i="1" dirty="0" err="1"/>
              <a:t>NFA</a:t>
            </a:r>
            <a:r>
              <a:rPr lang="en-US" altLang="zh-CN" dirty="0" err="1"/>
              <a:t>ε</a:t>
            </a:r>
            <a:r>
              <a:rPr lang="en-US" altLang="zh-CN" i="1" dirty="0" err="1"/>
              <a:t>toNFA</a:t>
            </a:r>
            <a:r>
              <a:rPr lang="en-US" altLang="zh-CN" i="1" dirty="0"/>
              <a:t/>
            </a:r>
            <a:br>
              <a:rPr lang="en-US" altLang="zh-CN" i="1" dirty="0"/>
            </a:b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68" y="1329266"/>
            <a:ext cx="6595534" cy="45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0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课程目标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zh-CN" dirty="0" smtClean="0"/>
              <a:t>掌握</a:t>
            </a:r>
            <a:r>
              <a:rPr lang="zh-CN" altLang="zh-CN" dirty="0"/>
              <a:t>有限自动机的基本理论</a:t>
            </a:r>
          </a:p>
          <a:p>
            <a:pPr lvl="0"/>
            <a:r>
              <a:rPr lang="zh-CN" altLang="zh-CN" dirty="0" smtClean="0"/>
              <a:t>掌握</a:t>
            </a:r>
            <a:r>
              <a:rPr lang="zh-CN" altLang="zh-CN" dirty="0"/>
              <a:t>正则表达式的基本理论</a:t>
            </a:r>
          </a:p>
          <a:p>
            <a:pPr lvl="0"/>
            <a:r>
              <a:rPr lang="zh-CN" altLang="zh-CN" dirty="0" smtClean="0"/>
              <a:t>能</a:t>
            </a:r>
            <a:r>
              <a:rPr lang="zh-CN" altLang="zh-CN" dirty="0"/>
              <a:t>实现有限自动机和正则表达式的基本算法</a:t>
            </a:r>
          </a:p>
          <a:p>
            <a:pPr lvl="0"/>
            <a:r>
              <a:rPr lang="zh-CN" altLang="zh-CN" dirty="0" smtClean="0"/>
              <a:t>掌握</a:t>
            </a:r>
            <a:r>
              <a:rPr lang="zh-CN" altLang="zh-CN" dirty="0"/>
              <a:t>上下文无关语言的基本结论和实现下文无关语言的基本算法</a:t>
            </a:r>
          </a:p>
          <a:p>
            <a:pPr lvl="0"/>
            <a:r>
              <a:rPr lang="zh-CN" altLang="zh-CN" dirty="0" smtClean="0"/>
              <a:t>掌握</a:t>
            </a:r>
            <a:r>
              <a:rPr lang="zh-CN" altLang="zh-CN" dirty="0"/>
              <a:t>图灵可计算模型</a:t>
            </a:r>
          </a:p>
          <a:p>
            <a:pPr lvl="0"/>
            <a:r>
              <a:rPr lang="zh-CN" altLang="zh-CN" dirty="0" smtClean="0"/>
              <a:t>掌握</a:t>
            </a:r>
            <a:r>
              <a:rPr lang="en-US" altLang="zh-CN" dirty="0"/>
              <a:t>P/NP</a:t>
            </a:r>
            <a:r>
              <a:rPr lang="zh-CN" altLang="zh-CN" dirty="0"/>
              <a:t>问题的概念</a:t>
            </a:r>
          </a:p>
          <a:p>
            <a:pPr lvl="0"/>
            <a:r>
              <a:rPr lang="zh-CN" altLang="zh-CN" dirty="0" smtClean="0"/>
              <a:t>掌握</a:t>
            </a:r>
            <a:r>
              <a:rPr lang="en-US" altLang="zh-CN" dirty="0"/>
              <a:t>SAT</a:t>
            </a:r>
            <a:r>
              <a:rPr lang="zh-CN" altLang="zh-CN" dirty="0"/>
              <a:t>问题求解算法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0549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考核方式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dirty="0" smtClean="0"/>
              <a:t>平时</a:t>
            </a:r>
            <a:r>
              <a:rPr lang="zh-CN" altLang="zh-CN" dirty="0"/>
              <a:t>成绩（</a:t>
            </a:r>
            <a:r>
              <a:rPr lang="en-US" altLang="zh-CN" dirty="0">
                <a:solidFill>
                  <a:srgbClr val="FF0000"/>
                </a:solidFill>
              </a:rPr>
              <a:t>30%</a:t>
            </a:r>
            <a:r>
              <a:rPr lang="zh-CN" altLang="zh-CN" dirty="0"/>
              <a:t>）：</a:t>
            </a:r>
          </a:p>
          <a:p>
            <a:pPr lvl="1"/>
            <a:r>
              <a:rPr lang="zh-CN" altLang="zh-CN" dirty="0"/>
              <a:t>课堂考勤 （</a:t>
            </a:r>
            <a:r>
              <a:rPr lang="en-US" altLang="zh-CN" dirty="0"/>
              <a:t>10%</a:t>
            </a:r>
            <a:r>
              <a:rPr lang="zh-CN" altLang="zh-CN" dirty="0"/>
              <a:t>）基本分</a:t>
            </a:r>
            <a:r>
              <a:rPr lang="en-US" altLang="zh-CN" dirty="0"/>
              <a:t>10%</a:t>
            </a:r>
            <a:r>
              <a:rPr lang="zh-CN" altLang="zh-CN" dirty="0"/>
              <a:t>，采用</a:t>
            </a:r>
            <a:r>
              <a:rPr lang="zh-CN" altLang="zh-CN" dirty="0">
                <a:solidFill>
                  <a:srgbClr val="FF0000"/>
                </a:solidFill>
              </a:rPr>
              <a:t>扣分制</a:t>
            </a:r>
            <a:r>
              <a:rPr lang="zh-CN" altLang="zh-CN" dirty="0"/>
              <a:t>：一次缺勤扣</a:t>
            </a:r>
            <a:r>
              <a:rPr lang="en-US" altLang="zh-CN" dirty="0"/>
              <a:t> 2% </a:t>
            </a:r>
            <a:r>
              <a:rPr lang="zh-CN" altLang="zh-CN" dirty="0"/>
              <a:t>直到扣满</a:t>
            </a:r>
            <a:r>
              <a:rPr lang="en-US" altLang="zh-CN" dirty="0"/>
              <a:t>10%.</a:t>
            </a:r>
            <a:endParaRPr lang="zh-CN" altLang="zh-CN" dirty="0"/>
          </a:p>
          <a:p>
            <a:pPr lvl="1"/>
            <a:r>
              <a:rPr lang="zh-CN" altLang="zh-CN" dirty="0"/>
              <a:t>讨论表现 （</a:t>
            </a:r>
            <a:r>
              <a:rPr lang="en-US" altLang="zh-CN" dirty="0"/>
              <a:t>20%</a:t>
            </a:r>
            <a:r>
              <a:rPr lang="zh-CN" altLang="zh-CN" dirty="0"/>
              <a:t>）采用</a:t>
            </a:r>
            <a:r>
              <a:rPr lang="zh-CN" altLang="zh-CN" dirty="0">
                <a:solidFill>
                  <a:srgbClr val="FF0000"/>
                </a:solidFill>
              </a:rPr>
              <a:t>加分制</a:t>
            </a:r>
            <a:r>
              <a:rPr lang="zh-CN" altLang="zh-CN" dirty="0"/>
              <a:t>： 提一个问题加</a:t>
            </a:r>
            <a:r>
              <a:rPr lang="en-US" altLang="zh-CN" dirty="0"/>
              <a:t>2%</a:t>
            </a:r>
            <a:r>
              <a:rPr lang="zh-CN" altLang="zh-CN" dirty="0"/>
              <a:t>直到满</a:t>
            </a:r>
            <a:r>
              <a:rPr lang="en-US" altLang="zh-CN" dirty="0"/>
              <a:t> 10%, </a:t>
            </a:r>
            <a:r>
              <a:rPr lang="zh-CN" altLang="zh-CN" dirty="0"/>
              <a:t>回答一个问题加</a:t>
            </a:r>
            <a:r>
              <a:rPr lang="en-US" altLang="zh-CN" dirty="0"/>
              <a:t> 2% </a:t>
            </a:r>
            <a:r>
              <a:rPr lang="zh-CN" altLang="zh-CN" dirty="0" smtClean="0"/>
              <a:t>直到</a:t>
            </a:r>
            <a:r>
              <a:rPr lang="zh-CN" altLang="zh-CN" dirty="0"/>
              <a:t>满</a:t>
            </a:r>
            <a:r>
              <a:rPr lang="en-US" altLang="zh-CN" dirty="0"/>
              <a:t> 10</a:t>
            </a:r>
            <a:r>
              <a:rPr lang="en-US" altLang="zh-CN" dirty="0" smtClean="0"/>
              <a:t>%.</a:t>
            </a:r>
            <a:endParaRPr lang="zh-CN" altLang="zh-CN" dirty="0"/>
          </a:p>
          <a:p>
            <a:r>
              <a:rPr lang="zh-CN" altLang="zh-CN" dirty="0"/>
              <a:t>大作业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FF0000"/>
                </a:solidFill>
              </a:rPr>
              <a:t>70</a:t>
            </a:r>
            <a:r>
              <a:rPr lang="en-US" altLang="zh-CN" dirty="0" smtClean="0">
                <a:solidFill>
                  <a:srgbClr val="FF0000"/>
                </a:solidFill>
              </a:rPr>
              <a:t>%</a:t>
            </a:r>
            <a:r>
              <a:rPr lang="en-US" altLang="zh-CN" dirty="0" smtClean="0"/>
              <a:t>)</a:t>
            </a:r>
            <a:endParaRPr lang="zh-CN" altLang="zh-CN" dirty="0"/>
          </a:p>
          <a:p>
            <a:pPr lvl="1"/>
            <a:r>
              <a:rPr lang="en-US" altLang="zh-CN" dirty="0"/>
              <a:t>UNIX</a:t>
            </a:r>
            <a:r>
              <a:rPr lang="zh-CN" altLang="zh-CN" dirty="0"/>
              <a:t>正则匹配程序 （</a:t>
            </a:r>
            <a:r>
              <a:rPr lang="en-US" altLang="zh-CN" dirty="0"/>
              <a:t>20%</a:t>
            </a:r>
            <a:r>
              <a:rPr lang="zh-CN" altLang="zh-CN" dirty="0"/>
              <a:t>）</a:t>
            </a:r>
          </a:p>
          <a:p>
            <a:pPr lvl="1"/>
            <a:r>
              <a:rPr lang="en-US" altLang="zh-CN" dirty="0"/>
              <a:t>XML</a:t>
            </a:r>
            <a:r>
              <a:rPr lang="zh-CN" altLang="zh-CN" dirty="0"/>
              <a:t>语言解析程序</a:t>
            </a:r>
            <a:r>
              <a:rPr lang="en-US" altLang="zh-CN" dirty="0"/>
              <a:t>  (20%)</a:t>
            </a:r>
            <a:endParaRPr lang="zh-CN" altLang="zh-CN" dirty="0"/>
          </a:p>
          <a:p>
            <a:pPr lvl="1"/>
            <a:r>
              <a:rPr lang="en-US" altLang="zh-CN" dirty="0"/>
              <a:t>SAT</a:t>
            </a:r>
            <a:r>
              <a:rPr lang="zh-CN" altLang="zh-CN" dirty="0"/>
              <a:t>求解器</a:t>
            </a:r>
            <a:r>
              <a:rPr lang="en-US" altLang="zh-CN" dirty="0"/>
              <a:t>  (30%)</a:t>
            </a:r>
            <a:endParaRPr lang="zh-C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5060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63" y="270711"/>
            <a:ext cx="10593051" cy="596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82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Finite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Automata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On/Off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switch example</a:t>
            </a:r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lang="en-US" altLang="zh-CN" dirty="0" smtClean="0"/>
              <a:t>Modeling recognition of the word “then”</a:t>
            </a:r>
            <a:r>
              <a:rPr kumimoji="1" lang="en-US" altLang="zh-CN" dirty="0" smtClean="0"/>
              <a:t>  </a:t>
            </a:r>
            <a:endParaRPr kumimoji="1" lang="zh-CN" altLang="en-US" dirty="0"/>
          </a:p>
        </p:txBody>
      </p:sp>
      <p:grpSp>
        <p:nvGrpSpPr>
          <p:cNvPr id="27" name="组 26"/>
          <p:cNvGrpSpPr/>
          <p:nvPr/>
        </p:nvGrpSpPr>
        <p:grpSpPr>
          <a:xfrm>
            <a:off x="4238932" y="1881115"/>
            <a:ext cx="4302902" cy="1925168"/>
            <a:chOff x="2610853" y="1456293"/>
            <a:chExt cx="4561806" cy="2161938"/>
          </a:xfrm>
        </p:grpSpPr>
        <p:sp>
          <p:nvSpPr>
            <p:cNvPr id="5" name="椭圆 4"/>
            <p:cNvSpPr/>
            <p:nvPr/>
          </p:nvSpPr>
          <p:spPr>
            <a:xfrm>
              <a:off x="3585410" y="2418346"/>
              <a:ext cx="667754" cy="6136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mtClean="0"/>
                <a:t>off</a:t>
              </a:r>
              <a:endParaRPr kumimoji="1" lang="zh-CN" altLang="en-US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5656847" y="2418346"/>
              <a:ext cx="667754" cy="6136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on</a:t>
              </a:r>
              <a:endParaRPr kumimoji="1" lang="zh-CN" altLang="en-US" dirty="0"/>
            </a:p>
          </p:txBody>
        </p:sp>
        <p:cxnSp>
          <p:nvCxnSpPr>
            <p:cNvPr id="8" name="曲线连接符 7"/>
            <p:cNvCxnSpPr>
              <a:stCxn id="5" idx="0"/>
            </p:cNvCxnSpPr>
            <p:nvPr/>
          </p:nvCxnSpPr>
          <p:spPr>
            <a:xfrm rot="5400000" flipH="1" flipV="1">
              <a:off x="4955005" y="1382628"/>
              <a:ext cx="12700" cy="2071437"/>
            </a:xfrm>
            <a:prstGeom prst="curvedConnector4">
              <a:avLst>
                <a:gd name="adj1" fmla="val 2178937"/>
                <a:gd name="adj2" fmla="val 9900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4631777" y="1804736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Push</a:t>
              </a:r>
              <a:endParaRPr kumimoji="1" lang="zh-CN" altLang="en-US" dirty="0"/>
            </a:p>
          </p:txBody>
        </p:sp>
        <p:cxnSp>
          <p:nvCxnSpPr>
            <p:cNvPr id="19" name="直线箭头连接符 18"/>
            <p:cNvCxnSpPr>
              <a:endCxn id="5" idx="2"/>
            </p:cNvCxnSpPr>
            <p:nvPr/>
          </p:nvCxnSpPr>
          <p:spPr>
            <a:xfrm>
              <a:off x="2610853" y="2714707"/>
              <a:ext cx="974557" cy="104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/>
            <p:cNvSpPr txBox="1"/>
            <p:nvPr/>
          </p:nvSpPr>
          <p:spPr>
            <a:xfrm>
              <a:off x="2788431" y="2345375"/>
              <a:ext cx="644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mtClean="0"/>
                <a:t>Start</a:t>
              </a:r>
              <a:endParaRPr kumimoji="1" lang="zh-CN" altLang="en-US" dirty="0"/>
            </a:p>
          </p:txBody>
        </p:sp>
        <p:cxnSp>
          <p:nvCxnSpPr>
            <p:cNvPr id="23" name="曲线连接符 22"/>
            <p:cNvCxnSpPr>
              <a:stCxn id="6" idx="4"/>
              <a:endCxn id="5" idx="4"/>
            </p:cNvCxnSpPr>
            <p:nvPr/>
          </p:nvCxnSpPr>
          <p:spPr>
            <a:xfrm rot="5400000">
              <a:off x="4955006" y="1996239"/>
              <a:ext cx="12700" cy="2071437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4664909" y="3248899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Push</a:t>
              </a:r>
              <a:endParaRPr kumimoji="1" lang="zh-CN" altLang="en-US" dirty="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071311" y="1456293"/>
              <a:ext cx="788999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CN" smtClean="0"/>
                <a:t>action</a:t>
              </a:r>
              <a:endParaRPr kumimoji="1" lang="zh-CN" altLang="en-US" dirty="0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511901" y="2656275"/>
              <a:ext cx="660758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state</a:t>
              </a:r>
              <a:endParaRPr kumimoji="1" lang="zh-CN" altLang="en-US" dirty="0"/>
            </a:p>
          </p:txBody>
        </p:sp>
      </p:grpSp>
      <p:cxnSp>
        <p:nvCxnSpPr>
          <p:cNvPr id="59" name="直线箭头连接符 58"/>
          <p:cNvCxnSpPr/>
          <p:nvPr/>
        </p:nvCxnSpPr>
        <p:spPr>
          <a:xfrm flipH="1">
            <a:off x="6653561" y="2209999"/>
            <a:ext cx="274534" cy="1458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/>
          <p:cNvCxnSpPr/>
          <p:nvPr/>
        </p:nvCxnSpPr>
        <p:spPr>
          <a:xfrm flipH="1" flipV="1">
            <a:off x="7739079" y="3011011"/>
            <a:ext cx="179498" cy="1031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组 77"/>
          <p:cNvGrpSpPr/>
          <p:nvPr/>
        </p:nvGrpSpPr>
        <p:grpSpPr>
          <a:xfrm>
            <a:off x="1126706" y="4693209"/>
            <a:ext cx="7065420" cy="1539244"/>
            <a:chOff x="1134140" y="5042726"/>
            <a:chExt cx="7065420" cy="1539244"/>
          </a:xfrm>
        </p:grpSpPr>
        <p:sp>
          <p:nvSpPr>
            <p:cNvPr id="29" name="椭圆 28"/>
            <p:cNvSpPr/>
            <p:nvPr/>
          </p:nvSpPr>
          <p:spPr>
            <a:xfrm>
              <a:off x="2051825" y="5144429"/>
              <a:ext cx="609600" cy="535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31" name="直线箭头连接符 30"/>
            <p:cNvCxnSpPr>
              <a:endCxn id="29" idx="2"/>
            </p:cNvCxnSpPr>
            <p:nvPr/>
          </p:nvCxnSpPr>
          <p:spPr>
            <a:xfrm>
              <a:off x="1234068" y="5412058"/>
              <a:ext cx="81775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/>
            <p:cNvSpPr txBox="1"/>
            <p:nvPr/>
          </p:nvSpPr>
          <p:spPr>
            <a:xfrm>
              <a:off x="1134140" y="5083174"/>
              <a:ext cx="608137" cy="328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mtClean="0"/>
                <a:t>Start</a:t>
              </a:r>
              <a:endParaRPr kumimoji="1" lang="zh-CN" altLang="en-US" dirty="0"/>
            </a:p>
          </p:txBody>
        </p:sp>
        <p:sp>
          <p:nvSpPr>
            <p:cNvPr id="34" name="椭圆 33"/>
            <p:cNvSpPr/>
            <p:nvPr/>
          </p:nvSpPr>
          <p:spPr>
            <a:xfrm>
              <a:off x="3268138" y="5144429"/>
              <a:ext cx="609600" cy="535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t</a:t>
              </a:r>
              <a:endParaRPr kumimoji="1" lang="zh-CN" altLang="en-US" dirty="0"/>
            </a:p>
          </p:txBody>
        </p:sp>
        <p:cxnSp>
          <p:nvCxnSpPr>
            <p:cNvPr id="36" name="直线箭头连接符 35"/>
            <p:cNvCxnSpPr>
              <a:stCxn id="29" idx="6"/>
              <a:endCxn id="34" idx="2"/>
            </p:cNvCxnSpPr>
            <p:nvPr/>
          </p:nvCxnSpPr>
          <p:spPr>
            <a:xfrm>
              <a:off x="2661425" y="5412059"/>
              <a:ext cx="6067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/>
            <p:cNvSpPr txBox="1"/>
            <p:nvPr/>
          </p:nvSpPr>
          <p:spPr>
            <a:xfrm>
              <a:off x="2765368" y="5042726"/>
              <a:ext cx="2584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t</a:t>
              </a:r>
              <a:endParaRPr kumimoji="1" lang="zh-CN" altLang="en-US" dirty="0"/>
            </a:p>
          </p:txBody>
        </p:sp>
        <p:sp>
          <p:nvSpPr>
            <p:cNvPr id="39" name="椭圆 38"/>
            <p:cNvSpPr/>
            <p:nvPr/>
          </p:nvSpPr>
          <p:spPr>
            <a:xfrm>
              <a:off x="4484451" y="5144428"/>
              <a:ext cx="609600" cy="535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err="1" smtClean="0"/>
                <a:t>th</a:t>
              </a:r>
              <a:endParaRPr kumimoji="1" lang="zh-CN" altLang="en-US" dirty="0"/>
            </a:p>
          </p:txBody>
        </p:sp>
        <p:cxnSp>
          <p:nvCxnSpPr>
            <p:cNvPr id="40" name="直线箭头连接符 39"/>
            <p:cNvCxnSpPr>
              <a:stCxn id="34" idx="6"/>
              <a:endCxn id="39" idx="2"/>
            </p:cNvCxnSpPr>
            <p:nvPr/>
          </p:nvCxnSpPr>
          <p:spPr>
            <a:xfrm flipV="1">
              <a:off x="3877738" y="5412058"/>
              <a:ext cx="60671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4046863" y="508317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h</a:t>
              </a:r>
              <a:endParaRPr kumimoji="1" lang="zh-CN" altLang="en-US" dirty="0"/>
            </a:p>
          </p:txBody>
        </p:sp>
        <p:sp>
          <p:nvSpPr>
            <p:cNvPr id="45" name="椭圆 44"/>
            <p:cNvSpPr/>
            <p:nvPr/>
          </p:nvSpPr>
          <p:spPr>
            <a:xfrm>
              <a:off x="5861740" y="5144427"/>
              <a:ext cx="710197" cy="535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mtClean="0"/>
                <a:t>the</a:t>
              </a:r>
              <a:endParaRPr kumimoji="1" lang="zh-CN" altLang="en-US" dirty="0"/>
            </a:p>
          </p:txBody>
        </p:sp>
        <p:cxnSp>
          <p:nvCxnSpPr>
            <p:cNvPr id="46" name="直线箭头连接符 45"/>
            <p:cNvCxnSpPr>
              <a:stCxn id="39" idx="6"/>
              <a:endCxn id="45" idx="2"/>
            </p:cNvCxnSpPr>
            <p:nvPr/>
          </p:nvCxnSpPr>
          <p:spPr>
            <a:xfrm flipV="1">
              <a:off x="5094051" y="5412057"/>
              <a:ext cx="76768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/>
            <p:cNvSpPr txBox="1"/>
            <p:nvPr/>
          </p:nvSpPr>
          <p:spPr>
            <a:xfrm>
              <a:off x="5327936" y="5062950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e</a:t>
              </a:r>
              <a:endParaRPr kumimoji="1" lang="zh-CN" altLang="en-US" dirty="0"/>
            </a:p>
          </p:txBody>
        </p:sp>
        <p:sp>
          <p:nvSpPr>
            <p:cNvPr id="50" name="椭圆 49"/>
            <p:cNvSpPr/>
            <p:nvPr/>
          </p:nvSpPr>
          <p:spPr>
            <a:xfrm>
              <a:off x="7284254" y="5144427"/>
              <a:ext cx="915306" cy="535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then</a:t>
              </a:r>
              <a:endParaRPr kumimoji="1" lang="zh-CN" altLang="en-US" dirty="0"/>
            </a:p>
          </p:txBody>
        </p:sp>
        <p:cxnSp>
          <p:nvCxnSpPr>
            <p:cNvPr id="51" name="直线箭头连接符 50"/>
            <p:cNvCxnSpPr>
              <a:stCxn id="45" idx="6"/>
              <a:endCxn id="50" idx="2"/>
            </p:cNvCxnSpPr>
            <p:nvPr/>
          </p:nvCxnSpPr>
          <p:spPr>
            <a:xfrm>
              <a:off x="6571937" y="5412057"/>
              <a:ext cx="7123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/>
            <p:cNvSpPr txBox="1"/>
            <p:nvPr/>
          </p:nvSpPr>
          <p:spPr>
            <a:xfrm>
              <a:off x="6753412" y="506295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n</a:t>
              </a:r>
              <a:endParaRPr kumimoji="1" lang="zh-CN" altLang="en-US" dirty="0"/>
            </a:p>
          </p:txBody>
        </p:sp>
        <p:sp>
          <p:nvSpPr>
            <p:cNvPr id="55" name="椭圆 54"/>
            <p:cNvSpPr/>
            <p:nvPr/>
          </p:nvSpPr>
          <p:spPr>
            <a:xfrm>
              <a:off x="7426979" y="5233639"/>
              <a:ext cx="624201" cy="371707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742277" y="5807219"/>
              <a:ext cx="1183337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Start state</a:t>
              </a:r>
              <a:endParaRPr kumimoji="1" lang="zh-CN" altLang="en-US" dirty="0"/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3572938" y="5884361"/>
              <a:ext cx="1156086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Transition</a:t>
              </a:r>
              <a:endParaRPr kumimoji="1" lang="zh-CN" altLang="en-US" dirty="0"/>
            </a:p>
          </p:txBody>
        </p:sp>
        <p:cxnSp>
          <p:nvCxnSpPr>
            <p:cNvPr id="62" name="直线箭头连接符 61"/>
            <p:cNvCxnSpPr>
              <a:stCxn id="56" idx="0"/>
              <a:endCxn id="29" idx="4"/>
            </p:cNvCxnSpPr>
            <p:nvPr/>
          </p:nvCxnSpPr>
          <p:spPr>
            <a:xfrm flipV="1">
              <a:off x="2333946" y="5679688"/>
              <a:ext cx="22679" cy="127531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线箭头连接符 65"/>
            <p:cNvCxnSpPr>
              <a:stCxn id="57" idx="0"/>
              <a:endCxn id="44" idx="2"/>
            </p:cNvCxnSpPr>
            <p:nvPr/>
          </p:nvCxnSpPr>
          <p:spPr>
            <a:xfrm flipV="1">
              <a:off x="4150981" y="5452506"/>
              <a:ext cx="51534" cy="431855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文本框 69"/>
            <p:cNvSpPr txBox="1"/>
            <p:nvPr/>
          </p:nvSpPr>
          <p:spPr>
            <a:xfrm>
              <a:off x="5081916" y="5928469"/>
              <a:ext cx="1507144" cy="646331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Intermediate </a:t>
              </a:r>
            </a:p>
            <a:p>
              <a:r>
                <a:rPr kumimoji="1" lang="en-US" altLang="zh-CN" dirty="0" smtClean="0"/>
                <a:t>State</a:t>
              </a:r>
              <a:endParaRPr kumimoji="1" lang="zh-CN" altLang="en-US" dirty="0"/>
            </a:p>
          </p:txBody>
        </p:sp>
        <p:cxnSp>
          <p:nvCxnSpPr>
            <p:cNvPr id="71" name="直线箭头连接符 70"/>
            <p:cNvCxnSpPr>
              <a:stCxn id="70" idx="0"/>
              <a:endCxn id="39" idx="5"/>
            </p:cNvCxnSpPr>
            <p:nvPr/>
          </p:nvCxnSpPr>
          <p:spPr>
            <a:xfrm flipH="1" flipV="1">
              <a:off x="5004777" y="5601300"/>
              <a:ext cx="830711" cy="327169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本框 73"/>
            <p:cNvSpPr txBox="1"/>
            <p:nvPr/>
          </p:nvSpPr>
          <p:spPr>
            <a:xfrm>
              <a:off x="7260989" y="5935639"/>
              <a:ext cx="702436" cy="646331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Final </a:t>
              </a:r>
            </a:p>
            <a:p>
              <a:r>
                <a:rPr kumimoji="1" lang="en-US" altLang="zh-CN" dirty="0" smtClean="0"/>
                <a:t>State</a:t>
              </a:r>
              <a:endParaRPr kumimoji="1" lang="zh-CN" altLang="en-US" dirty="0"/>
            </a:p>
          </p:txBody>
        </p:sp>
        <p:cxnSp>
          <p:nvCxnSpPr>
            <p:cNvPr id="75" name="直线箭头连接符 74"/>
            <p:cNvCxnSpPr>
              <a:stCxn id="74" idx="0"/>
              <a:endCxn id="50" idx="4"/>
            </p:cNvCxnSpPr>
            <p:nvPr/>
          </p:nvCxnSpPr>
          <p:spPr>
            <a:xfrm flipV="1">
              <a:off x="7612207" y="5679686"/>
              <a:ext cx="129700" cy="255953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862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complex example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effectLst/>
              </a:rPr>
              <a:t>The Ground Rules </a:t>
            </a:r>
          </a:p>
          <a:p>
            <a:pPr lvl="1"/>
            <a:r>
              <a:rPr lang="en-US" altLang="zh-CN" dirty="0" smtClean="0">
                <a:effectLst/>
              </a:rPr>
              <a:t>The </a:t>
            </a:r>
            <a:r>
              <a:rPr lang="en-US" altLang="zh-CN" dirty="0" smtClean="0">
                <a:solidFill>
                  <a:srgbClr val="0070C0"/>
                </a:solidFill>
                <a:effectLst/>
              </a:rPr>
              <a:t>customer</a:t>
            </a:r>
            <a:r>
              <a:rPr lang="en-US" altLang="zh-CN" dirty="0" smtClean="0">
                <a:solidFill>
                  <a:schemeClr val="accent5"/>
                </a:solidFill>
                <a:effectLst/>
              </a:rPr>
              <a:t> </a:t>
            </a:r>
            <a:r>
              <a:rPr lang="en-US" altLang="zh-CN" dirty="0" smtClean="0">
                <a:effectLst/>
              </a:rPr>
              <a:t>may decide to </a:t>
            </a:r>
            <a:r>
              <a:rPr lang="en-US" altLang="zh-CN" dirty="0" smtClean="0">
                <a:solidFill>
                  <a:srgbClr val="FF0000"/>
                </a:solidFill>
                <a:effectLst/>
              </a:rPr>
              <a:t>pay.</a:t>
            </a:r>
          </a:p>
          <a:p>
            <a:pPr lvl="1"/>
            <a:r>
              <a:rPr lang="en-US" altLang="zh-CN" dirty="0" smtClean="0">
                <a:effectLst/>
              </a:rPr>
              <a:t>The </a:t>
            </a:r>
            <a:r>
              <a:rPr lang="en-US" altLang="zh-CN" dirty="0" smtClean="0">
                <a:solidFill>
                  <a:srgbClr val="0070C0"/>
                </a:solidFill>
                <a:effectLst/>
              </a:rPr>
              <a:t>customer</a:t>
            </a:r>
            <a:r>
              <a:rPr lang="en-US" altLang="zh-CN" dirty="0" smtClean="0">
                <a:effectLst/>
              </a:rPr>
              <a:t> may decide to </a:t>
            </a:r>
            <a:r>
              <a:rPr lang="en-US" altLang="zh-CN" dirty="0" smtClean="0">
                <a:solidFill>
                  <a:srgbClr val="FF0000"/>
                </a:solidFill>
                <a:effectLst/>
              </a:rPr>
              <a:t>cancel.</a:t>
            </a:r>
            <a:r>
              <a:rPr lang="en-US" altLang="zh-CN" dirty="0" smtClean="0">
                <a:effectLst/>
              </a:rPr>
              <a:t>􏰆 </a:t>
            </a:r>
          </a:p>
          <a:p>
            <a:pPr lvl="1"/>
            <a:r>
              <a:rPr lang="en-US" altLang="zh-CN" dirty="0" smtClean="0">
                <a:effectLst/>
              </a:rPr>
              <a:t>The </a:t>
            </a:r>
            <a:r>
              <a:rPr lang="en-US" altLang="zh-CN" dirty="0" smtClean="0">
                <a:solidFill>
                  <a:srgbClr val="0070C0"/>
                </a:solidFill>
                <a:effectLst/>
              </a:rPr>
              <a:t>store</a:t>
            </a:r>
            <a:r>
              <a:rPr lang="en-US" altLang="zh-CN" dirty="0" smtClean="0">
                <a:effectLst/>
              </a:rPr>
              <a:t> may </a:t>
            </a:r>
            <a:r>
              <a:rPr lang="en-US" altLang="zh-CN" dirty="0" smtClean="0">
                <a:solidFill>
                  <a:srgbClr val="FF0000"/>
                </a:solidFill>
                <a:effectLst/>
              </a:rPr>
              <a:t>ship</a:t>
            </a:r>
            <a:r>
              <a:rPr lang="en-US" altLang="zh-CN" dirty="0" smtClean="0">
                <a:effectLst/>
              </a:rPr>
              <a:t> goods to the customer.	</a:t>
            </a:r>
            <a:endParaRPr lang="en-US" altLang="zh-CN" dirty="0"/>
          </a:p>
          <a:p>
            <a:pPr lvl="1"/>
            <a:r>
              <a:rPr lang="en-US" altLang="zh-CN" dirty="0" smtClean="0">
                <a:effectLst/>
              </a:rPr>
              <a:t>The </a:t>
            </a:r>
            <a:r>
              <a:rPr lang="en-US" altLang="zh-CN" dirty="0" smtClean="0">
                <a:solidFill>
                  <a:srgbClr val="0070C0"/>
                </a:solidFill>
                <a:effectLst/>
              </a:rPr>
              <a:t>store</a:t>
            </a:r>
            <a:r>
              <a:rPr lang="en-US" altLang="zh-CN" dirty="0" smtClean="0">
                <a:effectLst/>
              </a:rPr>
              <a:t> may </a:t>
            </a:r>
            <a:r>
              <a:rPr lang="en-US" altLang="zh-CN" dirty="0" smtClean="0">
                <a:solidFill>
                  <a:srgbClr val="FF0000"/>
                </a:solidFill>
                <a:effectLst/>
              </a:rPr>
              <a:t>redeem</a:t>
            </a:r>
            <a:r>
              <a:rPr lang="en-US" altLang="zh-CN" dirty="0" smtClean="0">
                <a:effectLst/>
              </a:rPr>
              <a:t> the money.</a:t>
            </a:r>
          </a:p>
          <a:p>
            <a:pPr lvl="1"/>
            <a:r>
              <a:rPr lang="en-US" altLang="zh-CN" dirty="0" smtClean="0">
                <a:effectLst/>
              </a:rPr>
              <a:t>The </a:t>
            </a:r>
            <a:r>
              <a:rPr lang="en-US" altLang="zh-CN" dirty="0" smtClean="0">
                <a:solidFill>
                  <a:srgbClr val="0070C0"/>
                </a:solidFill>
                <a:effectLst/>
              </a:rPr>
              <a:t>bank</a:t>
            </a:r>
            <a:r>
              <a:rPr lang="en-US" altLang="zh-CN" dirty="0" smtClean="0">
                <a:effectLst/>
              </a:rPr>
              <a:t> may </a:t>
            </a:r>
            <a:r>
              <a:rPr lang="en-US" altLang="zh-CN" dirty="0" smtClean="0">
                <a:solidFill>
                  <a:srgbClr val="FF0000"/>
                </a:solidFill>
                <a:effectLst/>
              </a:rPr>
              <a:t>transfer</a:t>
            </a:r>
            <a:r>
              <a:rPr lang="en-US" altLang="zh-CN" dirty="0" smtClean="0">
                <a:effectLst/>
              </a:rPr>
              <a:t> the money by creating a new suitably encrypted money file and sending it to the store􏰆 </a:t>
            </a:r>
            <a:endParaRPr lang="en-US" altLang="zh-CN" dirty="0" smtClean="0"/>
          </a:p>
          <a:p>
            <a:pPr lvl="1"/>
            <a:endParaRPr lang="en-US" altLang="zh-CN" dirty="0" smtClean="0">
              <a:effectLst/>
            </a:endParaRPr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045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Finite automata representing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028" y="1690688"/>
            <a:ext cx="4579279" cy="178105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706" y="3471746"/>
            <a:ext cx="2259981" cy="22859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892" y="3754243"/>
            <a:ext cx="2720742" cy="231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73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Enabling the automata to Ignore Action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27" y="1471960"/>
            <a:ext cx="7049119" cy="436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789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378</Words>
  <Application>Microsoft Macintosh PowerPoint</Application>
  <PresentationFormat>宽屏</PresentationFormat>
  <Paragraphs>91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9" baseType="lpstr">
      <vt:lpstr>Arial</vt:lpstr>
      <vt:lpstr>DengXian</vt:lpstr>
      <vt:lpstr>DengXian Light</vt:lpstr>
      <vt:lpstr>Office 主题</vt:lpstr>
      <vt:lpstr>形式语言与自动机（一）</vt:lpstr>
      <vt:lpstr>课程主页</vt:lpstr>
      <vt:lpstr>课程目标</vt:lpstr>
      <vt:lpstr>考核方式</vt:lpstr>
      <vt:lpstr>PowerPoint 演示文稿</vt:lpstr>
      <vt:lpstr>Finite Automata</vt:lpstr>
      <vt:lpstr>A complex example</vt:lpstr>
      <vt:lpstr>Finite automata representing</vt:lpstr>
      <vt:lpstr>Enabling the automata to Ignore Action</vt:lpstr>
      <vt:lpstr>Product automaton</vt:lpstr>
      <vt:lpstr>Using the Product Automaton to Validate the Protocol </vt:lpstr>
      <vt:lpstr>Deterministic Finite Automata</vt:lpstr>
      <vt:lpstr>Simpler Notations for DFA </vt:lpstr>
      <vt:lpstr>Example</vt:lpstr>
      <vt:lpstr>The Language of a DFA </vt:lpstr>
      <vt:lpstr>Exercise </vt:lpstr>
      <vt:lpstr>Nondeterministic Finite Automata（NFA） </vt:lpstr>
      <vt:lpstr>Definition of Nondeterministic Finite Automata</vt:lpstr>
      <vt:lpstr>Example</vt:lpstr>
      <vt:lpstr>The Language of an NFA</vt:lpstr>
      <vt:lpstr>Equivalence of DFA and NFA</vt:lpstr>
      <vt:lpstr>Exercise </vt:lpstr>
      <vt:lpstr>Algorithm</vt:lpstr>
      <vt:lpstr>Non-deterministic finite automata with ε-transitions </vt:lpstr>
      <vt:lpstr>NFAεtoNFA 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形式语言与自动机</dc:title>
  <dc:creator>Microsoft Office 用户</dc:creator>
  <cp:lastModifiedBy>Microsoft Office 用户</cp:lastModifiedBy>
  <cp:revision>227</cp:revision>
  <dcterms:created xsi:type="dcterms:W3CDTF">2019-09-16T05:47:47Z</dcterms:created>
  <dcterms:modified xsi:type="dcterms:W3CDTF">2019-09-17T10:58:22Z</dcterms:modified>
</cp:coreProperties>
</file>